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02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DCA0461-424A-4564-9839-00BF0A09A6FF}" type="datetimeFigureOut">
              <a:rPr lang="ru-RU" smtClean="0"/>
              <a:pPr/>
              <a:t>26.11.2022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CE8628-3A10-45F6-813C-6BD0BDE1713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DCA0461-424A-4564-9839-00BF0A09A6FF}" type="datetimeFigureOut">
              <a:rPr lang="ru-RU" smtClean="0"/>
              <a:pPr/>
              <a:t>26.11.2022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CE8628-3A10-45F6-813C-6BD0BDE1713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DCA0461-424A-4564-9839-00BF0A09A6FF}" type="datetimeFigureOut">
              <a:rPr lang="ru-RU" smtClean="0"/>
              <a:pPr/>
              <a:t>26.11.2022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CE8628-3A10-45F6-813C-6BD0BDE1713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DCA0461-424A-4564-9839-00BF0A09A6FF}" type="datetimeFigureOut">
              <a:rPr lang="ru-RU" smtClean="0"/>
              <a:pPr/>
              <a:t>26.11.2022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CE8628-3A10-45F6-813C-6BD0BDE1713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DCA0461-424A-4564-9839-00BF0A09A6FF}" type="datetimeFigureOut">
              <a:rPr lang="ru-RU" smtClean="0"/>
              <a:pPr/>
              <a:t>26.11.2022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CE8628-3A10-45F6-813C-6BD0BDE1713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DCA0461-424A-4564-9839-00BF0A09A6FF}" type="datetimeFigureOut">
              <a:rPr lang="ru-RU" smtClean="0"/>
              <a:pPr/>
              <a:t>26.11.2022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5CE8628-3A10-45F6-813C-6BD0BDE1713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DCA0461-424A-4564-9839-00BF0A09A6FF}" type="datetimeFigureOut">
              <a:rPr lang="ru-RU" smtClean="0"/>
              <a:pPr/>
              <a:t>26.11.2022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5CE8628-3A10-45F6-813C-6BD0BDE1713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DCA0461-424A-4564-9839-00BF0A09A6FF}" type="datetimeFigureOut">
              <a:rPr lang="ru-RU" smtClean="0"/>
              <a:pPr/>
              <a:t>26.11.2022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5CE8628-3A10-45F6-813C-6BD0BDE1713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DCA0461-424A-4564-9839-00BF0A09A6FF}" type="datetimeFigureOut">
              <a:rPr lang="ru-RU" smtClean="0"/>
              <a:pPr/>
              <a:t>26.11.2022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5CE8628-3A10-45F6-813C-6BD0BDE1713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DCA0461-424A-4564-9839-00BF0A09A6FF}" type="datetimeFigureOut">
              <a:rPr lang="ru-RU" smtClean="0"/>
              <a:pPr/>
              <a:t>26.11.2022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5CE8628-3A10-45F6-813C-6BD0BDE1713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DCA0461-424A-4564-9839-00BF0A09A6FF}" type="datetimeFigureOut">
              <a:rPr lang="ru-RU" smtClean="0"/>
              <a:pPr/>
              <a:t>26.11.2022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5CE8628-3A10-45F6-813C-6BD0BDE1713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A0461-424A-4564-9839-00BF0A09A6FF}" type="datetimeFigureOut">
              <a:rPr lang="ru-RU" smtClean="0"/>
              <a:pPr/>
              <a:t>26.11.2022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CE8628-3A10-45F6-813C-6BD0BDE1713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1613556252_108-p-foni-dlya-prezentatsii-strogie-delovie-114.jpg"/>
          <p:cNvPicPr>
            <a:picLocks noChangeAspect="1"/>
          </p:cNvPicPr>
          <p:nvPr/>
        </p:nvPicPr>
        <p:blipFill>
          <a:blip r:embed="rId2" cstate="print"/>
          <a:stretch>
            <a:fillRect/>
          </a:stretch>
        </p:blipFill>
        <p:spPr>
          <a:xfrm>
            <a:off x="2879" y="0"/>
            <a:ext cx="9138242" cy="6858000"/>
          </a:xfrm>
          <a:prstGeom prst="rect">
            <a:avLst/>
          </a:prstGeom>
        </p:spPr>
      </p:pic>
      <p:pic>
        <p:nvPicPr>
          <p:cNvPr id="5" name="Рисунок 4" descr="1613705272_11-p-rossiiskie-foni-dlya-prezentatsii-12.jpg"/>
          <p:cNvPicPr>
            <a:picLocks noChangeAspect="1"/>
          </p:cNvPicPr>
          <p:nvPr/>
        </p:nvPicPr>
        <p:blipFill>
          <a:blip r:embed="rId3" cstate="print"/>
          <a:stretch>
            <a:fillRect/>
          </a:stretch>
        </p:blipFill>
        <p:spPr>
          <a:xfrm>
            <a:off x="0" y="0"/>
            <a:ext cx="9144000" cy="6858000"/>
          </a:xfrm>
          <a:prstGeom prst="rect">
            <a:avLst/>
          </a:prstGeom>
        </p:spPr>
      </p:pic>
      <p:sp>
        <p:nvSpPr>
          <p:cNvPr id="2049" name="Rectangle 1"/>
          <p:cNvSpPr>
            <a:spLocks noChangeArrowheads="1"/>
          </p:cNvSpPr>
          <p:nvPr/>
        </p:nvSpPr>
        <p:spPr bwMode="auto">
          <a:xfrm>
            <a:off x="823474" y="55924"/>
            <a:ext cx="7852982" cy="60324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МБДОУ </a:t>
            </a:r>
            <a:r>
              <a:rPr kumimoji="0" lang="ru-RU" sz="1400" b="1"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ru-RU" sz="1400" b="1" i="0" u="none" strike="noStrike" cap="none" normalizeH="0" baseline="0" dirty="0" err="1" smtClean="0">
                <a:ln>
                  <a:noFill/>
                </a:ln>
                <a:solidFill>
                  <a:srgbClr val="002060"/>
                </a:solidFill>
                <a:effectLst/>
                <a:latin typeface="Times New Roman" pitchFamily="18" charset="0"/>
                <a:ea typeface="Calibri" pitchFamily="34" charset="0"/>
                <a:cs typeface="Times New Roman" pitchFamily="18" charset="0"/>
              </a:rPr>
              <a:t>Старобачатский</a:t>
            </a:r>
            <a:r>
              <a:rPr kumimoji="0" lang="ru-RU" sz="14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детский сад </a:t>
            </a:r>
            <a:r>
              <a:rPr kumimoji="0" lang="ru-RU" sz="1400" b="1" i="0" u="none" strike="noStrike" cap="none" normalizeH="0" baseline="0" dirty="0" err="1" smtClean="0">
                <a:ln>
                  <a:noFill/>
                </a:ln>
                <a:solidFill>
                  <a:srgbClr val="002060"/>
                </a:solidFill>
                <a:effectLst/>
                <a:latin typeface="Times New Roman" pitchFamily="18" charset="0"/>
                <a:ea typeface="Calibri" pitchFamily="34" charset="0"/>
                <a:cs typeface="Times New Roman" pitchFamily="18" charset="0"/>
              </a:rPr>
              <a:t>общеразвивающего</a:t>
            </a:r>
            <a:r>
              <a:rPr kumimoji="0" lang="ru-RU" sz="14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вида</a:t>
            </a:r>
            <a:r>
              <a:rPr kumimoji="0" lang="ru-RU" sz="1400" b="1" i="0" u="none" strike="noStrike" cap="none" normalizeH="0" baseline="0" dirty="0" smtClean="0">
                <a:ln>
                  <a:noFill/>
                </a:ln>
                <a:solidFill>
                  <a:srgbClr val="002060"/>
                </a:solidFill>
                <a:effectLst/>
                <a:latin typeface="Calibri"/>
                <a:ea typeface="Calibri" pitchFamily="34" charset="0"/>
                <a:cs typeface="Times New Roman" pitchFamily="18" charset="0"/>
              </a:rPr>
              <a:t>»</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3600" b="1" dirty="0" smtClean="0">
              <a:solidFill>
                <a:srgbClr val="FF0000"/>
              </a:solidFill>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Куклы в костюмах народов России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Башкирский женский народный костюм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Русский женский народный костюм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Калмыцкий женский народный костюм</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400" b="1" dirty="0" smtClean="0">
              <a:solidFill>
                <a:srgbClr val="002060"/>
              </a:solidFill>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400" b="1" dirty="0" smtClean="0">
              <a:solidFill>
                <a:srgbClr val="002060"/>
              </a:solidFill>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400" b="1" dirty="0" smtClean="0">
              <a:solidFill>
                <a:srgbClr val="002060"/>
              </a:solidFill>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400" b="1" dirty="0" smtClean="0">
              <a:solidFill>
                <a:srgbClr val="002060"/>
              </a:solidFill>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400" b="1" dirty="0" smtClean="0">
              <a:solidFill>
                <a:srgbClr val="002060"/>
              </a:solidFill>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Воспитатель: Нехорошева Татьяна Юрьевна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solidFill>
                  <a:srgbClr val="C00000"/>
                </a:solidFill>
                <a:latin typeface="Arial Black" pitchFamily="34" charset="0"/>
              </a:rPr>
              <a:t>Куклы в народных костюмах в  патриотическом уголке</a:t>
            </a:r>
            <a:endParaRPr lang="ru-RU" sz="2000" dirty="0">
              <a:solidFill>
                <a:srgbClr val="C00000"/>
              </a:solidFill>
              <a:latin typeface="Arial Black" pitchFamily="34" charset="0"/>
            </a:endParaRPr>
          </a:p>
        </p:txBody>
      </p:sp>
      <p:pic>
        <p:nvPicPr>
          <p:cNvPr id="1026" name="Picture 2" descr="C:\Users\ACER\Desktop\IMG_20221122_131057.jpg"/>
          <p:cNvPicPr>
            <a:picLocks noGrp="1" noChangeAspect="1" noChangeArrowheads="1"/>
          </p:cNvPicPr>
          <p:nvPr>
            <p:ph idx="1"/>
          </p:nvPr>
        </p:nvPicPr>
        <p:blipFill>
          <a:blip r:embed="rId2" cstate="print"/>
          <a:srcRect/>
          <a:stretch>
            <a:fillRect/>
          </a:stretch>
        </p:blipFill>
        <p:spPr bwMode="auto">
          <a:xfrm>
            <a:off x="0" y="-603448"/>
            <a:ext cx="9144000" cy="7461448"/>
          </a:xfrm>
          <a:prstGeom prst="rect">
            <a:avLst/>
          </a:prstGeom>
          <a:noFill/>
        </p:spPr>
      </p:pic>
      <p:sp>
        <p:nvSpPr>
          <p:cNvPr id="5" name="TextBox 4"/>
          <p:cNvSpPr txBox="1"/>
          <p:nvPr/>
        </p:nvSpPr>
        <p:spPr>
          <a:xfrm>
            <a:off x="3059832" y="260648"/>
            <a:ext cx="5488490" cy="646331"/>
          </a:xfrm>
          <a:prstGeom prst="rect">
            <a:avLst/>
          </a:prstGeom>
          <a:noFill/>
        </p:spPr>
        <p:txBody>
          <a:bodyPr wrap="square" rtlCol="0">
            <a:spAutoFit/>
          </a:bodyPr>
          <a:lstStyle/>
          <a:p>
            <a:r>
              <a:rPr lang="ru-RU" b="1" dirty="0" smtClean="0">
                <a:solidFill>
                  <a:srgbClr val="FF0000"/>
                </a:solidFill>
              </a:rPr>
              <a:t>Куклы в народных костюмах в патриотическом    уголке</a:t>
            </a:r>
            <a:endParaRPr lang="ru-RU" b="1" dirty="0">
              <a:solidFill>
                <a:srgbClr val="FF0000"/>
              </a:solidFill>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solidFill>
                  <a:srgbClr val="FF0000"/>
                </a:solidFill>
                <a:latin typeface="Times New Roman" pitchFamily="18" charset="0"/>
                <a:cs typeface="Times New Roman" pitchFamily="18" charset="0"/>
              </a:rPr>
              <a:t>Калмыцкий</a:t>
            </a:r>
            <a:r>
              <a:rPr lang="ru-RU" sz="3200" dirty="0" smtClean="0">
                <a:solidFill>
                  <a:srgbClr val="FF0000"/>
                </a:solidFill>
                <a:latin typeface="Times New Roman" pitchFamily="18" charset="0"/>
                <a:cs typeface="Times New Roman" pitchFamily="18" charset="0"/>
              </a:rPr>
              <a:t> </a:t>
            </a:r>
            <a:r>
              <a:rPr lang="ru-RU" sz="3200" dirty="0" smtClean="0">
                <a:solidFill>
                  <a:srgbClr val="FF0000"/>
                </a:solidFill>
                <a:latin typeface="Times New Roman" pitchFamily="18" charset="0"/>
                <a:cs typeface="Times New Roman" pitchFamily="18" charset="0"/>
              </a:rPr>
              <a:t>женский народный костюм</a:t>
            </a:r>
            <a:endParaRPr lang="ru-RU" sz="3200" dirty="0">
              <a:solidFill>
                <a:srgbClr val="FF0000"/>
              </a:solidFill>
              <a:latin typeface="Times New Roman" pitchFamily="18" charset="0"/>
              <a:cs typeface="Times New Roman" pitchFamily="18" charset="0"/>
            </a:endParaRPr>
          </a:p>
        </p:txBody>
      </p:sp>
      <p:pic>
        <p:nvPicPr>
          <p:cNvPr id="4" name="Содержимое 3" descr="IMG_20221122_131157.jpg"/>
          <p:cNvPicPr>
            <a:picLocks noGrp="1" noChangeAspect="1"/>
          </p:cNvPicPr>
          <p:nvPr>
            <p:ph idx="1"/>
          </p:nvPr>
        </p:nvPicPr>
        <p:blipFill>
          <a:blip r:embed="rId2" cstate="print"/>
          <a:stretch>
            <a:fillRect/>
          </a:stretch>
        </p:blipFill>
        <p:spPr>
          <a:xfrm>
            <a:off x="467544" y="1196752"/>
            <a:ext cx="3888432" cy="5400600"/>
          </a:xfrm>
        </p:spPr>
      </p:pic>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0" y="51628"/>
            <a:ext cx="300082" cy="35394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Rectangle 4"/>
          <p:cNvSpPr>
            <a:spLocks noChangeArrowheads="1"/>
          </p:cNvSpPr>
          <p:nvPr/>
        </p:nvSpPr>
        <p:spPr bwMode="auto">
          <a:xfrm flipV="1">
            <a:off x="4644008" y="2296325"/>
            <a:ext cx="26580162"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4572000" y="1363455"/>
            <a:ext cx="4320480" cy="45012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Калмыцкий женский праздничный костюм</a:t>
            </a:r>
            <a:r>
              <a:rPr kumimoji="0" lang="ru-RU" sz="1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ru-RU" sz="1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05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Под </a:t>
            </a:r>
            <a:r>
              <a:rPr kumimoji="0" lang="ru-RU" sz="105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кафтаны калмычки надевали платье — </a:t>
            </a:r>
            <a:r>
              <a:rPr kumimoji="0" lang="ru-RU" sz="105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терлег</a:t>
            </a:r>
            <a:r>
              <a:rPr kumimoji="0" lang="ru-RU" sz="105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из яркой ткани, украшенное вышивкой с растительным орнаментом по краям рукавов и подолу. Застегивался </a:t>
            </a:r>
            <a:r>
              <a:rPr kumimoji="0" lang="ru-RU" sz="105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терлег</a:t>
            </a:r>
            <a:r>
              <a:rPr kumimoji="0" lang="ru-RU" sz="105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спереди на металлические пуговицы. Иногда поверх летнего кафтана надевали </a:t>
            </a:r>
            <a:r>
              <a:rPr kumimoji="0" lang="ru-RU" sz="105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ловшик</a:t>
            </a:r>
            <a:r>
              <a:rPr kumimoji="0" lang="ru-RU" sz="105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халат с длинными и очень широкими рукавами. Кольца, серьги и браслеты у калмыков не только были украшениями, но и отличительным знаком положения их обладателя в иерархии знати. Праздничный комплекс одежды у мужчин и женщин дополнялся серьгами и кольцами из драгоценных металлов с вставками из изумрудов, нефритов, бирюзы, яшмы, кораллов и горного хрусталя.</a:t>
            </a:r>
            <a:endParaRPr kumimoji="0" lang="ru-RU" sz="105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До свадьбы девушка носила два медных кольца, надевая их только на мизинцы. После изменения семейного статуса, со дня свадьбы, кольца украшали каждый палец ее руки. Таким образом, по количеству колец всегда можно было определить, замужем женщина или нет. Шапку — </a:t>
            </a:r>
            <a:r>
              <a:rPr kumimoji="0" lang="ru-RU" sz="105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бюслячи</a:t>
            </a:r>
            <a:r>
              <a:rPr kumimoji="0" lang="ru-RU" sz="105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шили из меха соболя или норки. Верх головного убора обтягивали парчой, к которой пришивали красный гребешок из шелковых нитей. Бархатные </a:t>
            </a:r>
            <a:r>
              <a:rPr kumimoji="0" lang="ru-RU" sz="105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шиверлыки</a:t>
            </a:r>
            <a:r>
              <a:rPr kumimoji="0" lang="ru-RU" sz="105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чехлы для кос, были обязательной составляющей наряда калмычки. В будни или праздники без </a:t>
            </a:r>
            <a:r>
              <a:rPr kumimoji="0" lang="ru-RU" sz="105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шиверлыков</a:t>
            </a:r>
            <a:r>
              <a:rPr kumimoji="0" lang="ru-RU" sz="105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так же как и без головного убора, женщина не могла выйти на люди. </a:t>
            </a:r>
            <a:endParaRPr kumimoji="0" lang="ru-RU" sz="105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Терлег</a:t>
            </a:r>
            <a:r>
              <a:rPr kumimoji="0" lang="ru-RU" sz="105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праздничное платье калмычки — шили из дорогих сортов шелка, тонкой парчи или бархата. Рукава платья оторачивали вышитой золотыми нитями каймой.</a:t>
            </a:r>
            <a:endParaRPr kumimoji="0" lang="ru-RU" sz="105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Цвета наряда всегда были очень яркими — алыми, бордовыми, зелеными или синими.</a:t>
            </a:r>
            <a:endParaRPr kumimoji="0" lang="ru-RU" sz="105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931224" cy="706090"/>
          </a:xfrm>
        </p:spPr>
        <p:txBody>
          <a:bodyPr>
            <a:normAutofit/>
          </a:bodyPr>
          <a:lstStyle/>
          <a:p>
            <a:r>
              <a:rPr lang="ru-RU" sz="3200" dirty="0" smtClean="0">
                <a:solidFill>
                  <a:srgbClr val="FF0000"/>
                </a:solidFill>
                <a:latin typeface="Times New Roman" pitchFamily="18" charset="0"/>
                <a:cs typeface="Times New Roman" pitchFamily="18" charset="0"/>
              </a:rPr>
              <a:t>Русский женский народный костюм</a:t>
            </a:r>
            <a:endParaRPr lang="ru-RU" sz="3200" dirty="0">
              <a:solidFill>
                <a:srgbClr val="FF0000"/>
              </a:solidFill>
              <a:latin typeface="Times New Roman" pitchFamily="18" charset="0"/>
              <a:cs typeface="Times New Roman" pitchFamily="18" charset="0"/>
            </a:endParaRPr>
          </a:p>
        </p:txBody>
      </p:sp>
      <p:pic>
        <p:nvPicPr>
          <p:cNvPr id="8" name="Содержимое 7" descr="IMG_20221122_131237.jpg"/>
          <p:cNvPicPr>
            <a:picLocks noGrp="1" noChangeAspect="1"/>
          </p:cNvPicPr>
          <p:nvPr>
            <p:ph idx="1"/>
          </p:nvPr>
        </p:nvPicPr>
        <p:blipFill>
          <a:blip r:embed="rId2" cstate="print"/>
          <a:stretch>
            <a:fillRect/>
          </a:stretch>
        </p:blipFill>
        <p:spPr>
          <a:xfrm>
            <a:off x="899592" y="1196752"/>
            <a:ext cx="4104456" cy="5184576"/>
          </a:xfrm>
        </p:spPr>
      </p:pic>
      <p:sp>
        <p:nvSpPr>
          <p:cNvPr id="11" name="TextBox 10"/>
          <p:cNvSpPr txBox="1"/>
          <p:nvPr/>
        </p:nvSpPr>
        <p:spPr>
          <a:xfrm>
            <a:off x="5148064" y="1081673"/>
            <a:ext cx="3528392" cy="5539978"/>
          </a:xfrm>
          <a:prstGeom prst="rect">
            <a:avLst/>
          </a:prstGeom>
          <a:noFill/>
        </p:spPr>
        <p:txBody>
          <a:bodyPr wrap="square" rtlCol="0">
            <a:spAutoFit/>
          </a:bodyPr>
          <a:lstStyle/>
          <a:p>
            <a:pPr lvl="0" algn="just" fontAlgn="base">
              <a:spcBef>
                <a:spcPct val="0"/>
              </a:spcBef>
              <a:spcAft>
                <a:spcPct val="0"/>
              </a:spcAft>
            </a:pPr>
            <a:r>
              <a:rPr lang="ru-RU" sz="1400" b="1" dirty="0" smtClean="0">
                <a:solidFill>
                  <a:srgbClr val="FF0000"/>
                </a:solidFill>
                <a:latin typeface="Times New Roman" pitchFamily="18" charset="0"/>
                <a:ea typeface="Calibri" pitchFamily="34" charset="0"/>
                <a:cs typeface="Times New Roman" pitchFamily="18" charset="0"/>
              </a:rPr>
              <a:t>Женский русский праздничный  костюм</a:t>
            </a:r>
            <a:endParaRPr lang="ru-RU" sz="1400" b="1" dirty="0" smtClean="0">
              <a:solidFill>
                <a:srgbClr val="FF0000"/>
              </a:solidFill>
              <a:latin typeface="Arial" pitchFamily="34" charset="0"/>
              <a:cs typeface="Arial" pitchFamily="34" charset="0"/>
            </a:endParaRPr>
          </a:p>
          <a:p>
            <a:pPr lvl="0" algn="just" eaLnBrk="0" fontAlgn="base" hangingPunct="0">
              <a:spcBef>
                <a:spcPct val="0"/>
              </a:spcBef>
              <a:spcAft>
                <a:spcPct val="0"/>
              </a:spcAft>
            </a:pPr>
            <a:r>
              <a:rPr lang="ru-RU" sz="1000" b="1" dirty="0" smtClean="0">
                <a:latin typeface="Times New Roman" pitchFamily="18" charset="0"/>
                <a:ea typeface="Calibri" pitchFamily="34" charset="0"/>
                <a:cs typeface="Times New Roman" pitchFamily="18" charset="0"/>
              </a:rPr>
              <a:t> Состоит из рубахи, сарафана и передника. Для шитья одежды там чаще использовались дорогие заморские ткани, например, шелк, атлас или парча. Рубахи были богато украшены яркой вышивкой или узорными вставками. Головной убор у женщин этих областей состоял из кокошника и платка. Часто их украшали жемчугом или расшивали бисером.  Как правило, рубахи были изо льна или хлопка, а более дорогие </a:t>
            </a:r>
            <a:r>
              <a:rPr lang="ru-RU" sz="1000" b="1" dirty="0" smtClean="0">
                <a:ea typeface="Calibri" pitchFamily="34" charset="0"/>
                <a:cs typeface="Times New Roman" pitchFamily="18" charset="0"/>
              </a:rPr>
              <a:t>—</a:t>
            </a:r>
            <a:r>
              <a:rPr lang="ru-RU" sz="1000" b="1" dirty="0" smtClean="0">
                <a:latin typeface="Times New Roman" pitchFamily="18" charset="0"/>
                <a:ea typeface="Calibri" pitchFamily="34" charset="0"/>
                <a:cs typeface="Times New Roman" pitchFamily="18" charset="0"/>
              </a:rPr>
              <a:t> из шёлка. Подол, рукава и ворот рубах украшались вышивкой, тесьмой, пуговицами, блёстками, аппликациями и различными узорными вставками. Сарафан имел вид платья без рукавов, одеваемого через голову. Обшивались сарафаны полосами цветной материи, тесьмой и атласной лентой. Иногда их расшивали вышивкой или украшали аппликацией. Вместо сарафана надевали поверх рубахи поневу. Это юбка, сшитая из трех полотнищ шерстяной ткани. Ткали материю дома, чередуя шерстяную и конопляную нить. Это создавало на ткани узор из клеток. Поневы украшали бахромой, кистями, блестками, и чем моложе была женщина, тем ярче украшалась ее юбка. </a:t>
            </a:r>
            <a:endParaRPr lang="ru-RU" sz="1000" b="1" dirty="0" smtClean="0">
              <a:latin typeface="Arial" pitchFamily="34" charset="0"/>
              <a:cs typeface="Arial" pitchFamily="34" charset="0"/>
            </a:endParaRPr>
          </a:p>
          <a:p>
            <a:pPr lvl="0" algn="just" eaLnBrk="0" fontAlgn="base" hangingPunct="0">
              <a:spcBef>
                <a:spcPct val="0"/>
              </a:spcBef>
              <a:spcAft>
                <a:spcPct val="0"/>
              </a:spcAft>
            </a:pPr>
            <a:r>
              <a:rPr lang="ru-RU" sz="1000" b="1" dirty="0" smtClean="0">
                <a:latin typeface="Times New Roman" pitchFamily="18" charset="0"/>
                <a:ea typeface="Calibri" pitchFamily="34" charset="0"/>
                <a:cs typeface="Times New Roman" pitchFamily="18" charset="0"/>
              </a:rPr>
              <a:t>Поверх поневы надевали передник, который назывался </a:t>
            </a:r>
            <a:r>
              <a:rPr lang="ru-RU" sz="1000" b="1" dirty="0" smtClean="0">
                <a:ea typeface="Calibri" pitchFamily="34" charset="0"/>
                <a:cs typeface="Times New Roman" pitchFamily="18" charset="0"/>
              </a:rPr>
              <a:t>«</a:t>
            </a:r>
            <a:r>
              <a:rPr lang="ru-RU" sz="1000" b="1" dirty="0" smtClean="0">
                <a:latin typeface="Times New Roman" pitchFamily="18" charset="0"/>
                <a:ea typeface="Calibri" pitchFamily="34" charset="0"/>
                <a:cs typeface="Times New Roman" pitchFamily="18" charset="0"/>
              </a:rPr>
              <a:t>занавеской</a:t>
            </a:r>
            <a:r>
              <a:rPr lang="ru-RU" sz="1000" b="1" dirty="0" smtClean="0">
                <a:ea typeface="Calibri" pitchFamily="34" charset="0"/>
                <a:cs typeface="Times New Roman" pitchFamily="18" charset="0"/>
              </a:rPr>
              <a:t>»</a:t>
            </a:r>
            <a:r>
              <a:rPr lang="ru-RU" sz="1000" b="1" dirty="0" smtClean="0">
                <a:latin typeface="Times New Roman" pitchFamily="18" charset="0"/>
                <a:ea typeface="Calibri" pitchFamily="34" charset="0"/>
                <a:cs typeface="Times New Roman" pitchFamily="18" charset="0"/>
              </a:rPr>
              <a:t> или </a:t>
            </a:r>
            <a:r>
              <a:rPr lang="ru-RU" sz="1000" b="1" dirty="0" smtClean="0">
                <a:ea typeface="Calibri" pitchFamily="34" charset="0"/>
                <a:cs typeface="Times New Roman" pitchFamily="18" charset="0"/>
              </a:rPr>
              <a:t>«</a:t>
            </a:r>
            <a:r>
              <a:rPr lang="ru-RU" sz="1000" b="1" dirty="0" err="1" smtClean="0">
                <a:latin typeface="Times New Roman" pitchFamily="18" charset="0"/>
                <a:ea typeface="Calibri" pitchFamily="34" charset="0"/>
                <a:cs typeface="Times New Roman" pitchFamily="18" charset="0"/>
              </a:rPr>
              <a:t>запоном</a:t>
            </a:r>
            <a:r>
              <a:rPr lang="ru-RU" sz="1000" b="1" dirty="0" smtClean="0">
                <a:ea typeface="Calibri" pitchFamily="34" charset="0"/>
                <a:cs typeface="Times New Roman" pitchFamily="18" charset="0"/>
              </a:rPr>
              <a:t>»</a:t>
            </a:r>
            <a:r>
              <a:rPr lang="ru-RU" sz="1000" b="1" dirty="0" smtClean="0">
                <a:latin typeface="Times New Roman" pitchFamily="18" charset="0"/>
                <a:ea typeface="Calibri" pitchFamily="34" charset="0"/>
                <a:cs typeface="Times New Roman" pitchFamily="18" charset="0"/>
              </a:rPr>
              <a:t>. Его шили из прямого полотна ткани, перегнутого пополам с прорезанным по сгибу отверстием для головы. Передник красиво оформляли, украшая полосами узорчатой ткани или тесьмы.</a:t>
            </a:r>
            <a:r>
              <a:rPr lang="ru-RU" sz="1000" b="1" dirty="0" smtClean="0">
                <a:latin typeface="Arial" pitchFamily="34" charset="0"/>
                <a:cs typeface="Arial" pitchFamily="34" charset="0"/>
              </a:rPr>
              <a:t> </a:t>
            </a:r>
            <a:r>
              <a:rPr lang="ru-RU" sz="1000" b="1" dirty="0" smtClean="0">
                <a:latin typeface="Times New Roman" pitchFamily="18" charset="0"/>
                <a:ea typeface="Calibri" pitchFamily="34" charset="0"/>
                <a:cs typeface="Times New Roman" pitchFamily="18" charset="0"/>
              </a:rPr>
              <a:t>Головной убор завершал весь ансамбль, делая его цельным. Это были ленты, повязки, обручи, ажурные венцы, сложенные жгутом платки. Кика была женским нарядным головным убором замужних женщин. По древнерусскому обычаю поверх кики надевали платок (убрус). у неё была твёрдая часть в формы лопатки или рогов, кокошник </a:t>
            </a:r>
            <a:r>
              <a:rPr lang="ru-RU" sz="1000" b="1" dirty="0" smtClean="0">
                <a:ea typeface="Calibri" pitchFamily="34" charset="0"/>
                <a:cs typeface="Times New Roman" pitchFamily="18" charset="0"/>
              </a:rPr>
              <a:t>—</a:t>
            </a:r>
            <a:r>
              <a:rPr lang="ru-RU" sz="1000" b="1" dirty="0" smtClean="0">
                <a:latin typeface="Times New Roman" pitchFamily="18" charset="0"/>
                <a:ea typeface="Calibri" pitchFamily="34" charset="0"/>
                <a:cs typeface="Times New Roman" pitchFamily="18" charset="0"/>
              </a:rPr>
              <a:t> большой, кажется, в нем сошлись вместе кичка и </a:t>
            </a:r>
            <a:r>
              <a:rPr lang="ru-RU" sz="1000" b="1" dirty="0" smtClean="0">
                <a:ea typeface="Calibri" pitchFamily="34" charset="0"/>
                <a:cs typeface="Times New Roman" pitchFamily="18" charset="0"/>
              </a:rPr>
              <a:t>«</a:t>
            </a:r>
            <a:r>
              <a:rPr lang="ru-RU" sz="1000" b="1" dirty="0" smtClean="0">
                <a:latin typeface="Times New Roman" pitchFamily="18" charset="0"/>
                <a:ea typeface="Calibri" pitchFamily="34" charset="0"/>
                <a:cs typeface="Times New Roman" pitchFamily="18" charset="0"/>
              </a:rPr>
              <a:t>корона</a:t>
            </a:r>
            <a:r>
              <a:rPr lang="ru-RU" sz="1000" b="1" dirty="0" smtClean="0">
                <a:ea typeface="Calibri" pitchFamily="34" charset="0"/>
                <a:cs typeface="Times New Roman" pitchFamily="18" charset="0"/>
              </a:rPr>
              <a:t>»</a:t>
            </a:r>
            <a:endParaRPr lang="ru-RU" sz="1000" b="1" dirty="0" smtClean="0">
              <a:latin typeface="Arial" pitchFamily="34" charset="0"/>
              <a:cs typeface="Arial" pitchFamily="34" charset="0"/>
            </a:endParaRPr>
          </a:p>
        </p:txBody>
      </p:sp>
      <p:sp>
        <p:nvSpPr>
          <p:cNvPr id="16386" name="Rectangle 2"/>
          <p:cNvSpPr>
            <a:spLocks noChangeArrowheads="1"/>
          </p:cNvSpPr>
          <p:nvPr/>
        </p:nvSpPr>
        <p:spPr bwMode="auto">
          <a:xfrm>
            <a:off x="4465231" y="113184"/>
            <a:ext cx="213520" cy="2308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003232" cy="994122"/>
          </a:xfrm>
        </p:spPr>
        <p:txBody>
          <a:bodyPr>
            <a:normAutofit/>
          </a:bodyPr>
          <a:lstStyle/>
          <a:p>
            <a:r>
              <a:rPr lang="ru-RU" sz="3200" dirty="0" smtClean="0">
                <a:solidFill>
                  <a:srgbClr val="FF0000"/>
                </a:solidFill>
                <a:latin typeface="Times New Roman" pitchFamily="18" charset="0"/>
                <a:cs typeface="Times New Roman" pitchFamily="18" charset="0"/>
              </a:rPr>
              <a:t>Башкирский</a:t>
            </a:r>
            <a:r>
              <a:rPr lang="ru-RU" sz="3200" dirty="0" smtClean="0">
                <a:solidFill>
                  <a:srgbClr val="FF0000"/>
                </a:solidFill>
                <a:latin typeface="Times New Roman" pitchFamily="18" charset="0"/>
                <a:cs typeface="Times New Roman" pitchFamily="18" charset="0"/>
              </a:rPr>
              <a:t> </a:t>
            </a:r>
            <a:r>
              <a:rPr lang="ru-RU" sz="3200" dirty="0" smtClean="0">
                <a:solidFill>
                  <a:srgbClr val="FF0000"/>
                </a:solidFill>
                <a:latin typeface="Times New Roman" pitchFamily="18" charset="0"/>
                <a:cs typeface="Times New Roman" pitchFamily="18" charset="0"/>
              </a:rPr>
              <a:t>женский народный </a:t>
            </a:r>
            <a:r>
              <a:rPr lang="ru-RU" sz="3200" dirty="0" smtClean="0">
                <a:solidFill>
                  <a:srgbClr val="FF0000"/>
                </a:solidFill>
                <a:latin typeface="Times New Roman" pitchFamily="18" charset="0"/>
                <a:cs typeface="Times New Roman" pitchFamily="18" charset="0"/>
              </a:rPr>
              <a:t>костюм</a:t>
            </a:r>
            <a:endParaRPr lang="ru-RU" sz="3200" dirty="0">
              <a:solidFill>
                <a:srgbClr val="FF0000"/>
              </a:solidFill>
              <a:latin typeface="Times New Roman" pitchFamily="18" charset="0"/>
              <a:cs typeface="Times New Roman" pitchFamily="18" charset="0"/>
            </a:endParaRPr>
          </a:p>
        </p:txBody>
      </p:sp>
      <p:pic>
        <p:nvPicPr>
          <p:cNvPr id="16" name="Содержимое 15" descr="IMG_20221122_131441.jpg"/>
          <p:cNvPicPr>
            <a:picLocks noGrp="1" noChangeAspect="1"/>
          </p:cNvPicPr>
          <p:nvPr>
            <p:ph idx="1"/>
          </p:nvPr>
        </p:nvPicPr>
        <p:blipFill>
          <a:blip r:embed="rId2" cstate="print"/>
          <a:stretch>
            <a:fillRect/>
          </a:stretch>
        </p:blipFill>
        <p:spPr>
          <a:xfrm>
            <a:off x="323528" y="1196752"/>
            <a:ext cx="4320480" cy="5184576"/>
          </a:xfrm>
        </p:spPr>
      </p:pic>
      <p:sp>
        <p:nvSpPr>
          <p:cNvPr id="1025" name="Rectangle 1"/>
          <p:cNvSpPr>
            <a:spLocks noChangeArrowheads="1"/>
          </p:cNvSpPr>
          <p:nvPr/>
        </p:nvSpPr>
        <p:spPr bwMode="auto">
          <a:xfrm>
            <a:off x="5076056" y="1124368"/>
            <a:ext cx="3960440" cy="523220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2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l" defTabSz="914400" rtl="0" eaLnBrk="1" fontAlgn="t"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Башкирский женский праздничный костюм</a:t>
            </a:r>
            <a:endParaRPr kumimoji="0" lang="ru-RU" sz="12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t" latinLnBrk="0" hangingPunct="0">
              <a:lnSpc>
                <a:spcPct val="100000"/>
              </a:lnSpc>
              <a:spcBef>
                <a:spcPct val="0"/>
              </a:spcBef>
              <a:spcAft>
                <a:spcPct val="0"/>
              </a:spcAft>
              <a:buClrTx/>
              <a:buSzTx/>
              <a:buFontTx/>
              <a:buNone/>
              <a:tabLst/>
            </a:pPr>
            <a:r>
              <a:rPr lang="ru-RU" sz="1000" b="1" dirty="0" smtClean="0">
                <a:solidFill>
                  <a:srgbClr val="000000"/>
                </a:solidFill>
                <a:latin typeface="Times New Roman" pitchFamily="18" charset="0"/>
                <a:ea typeface="Times New Roman" pitchFamily="18" charset="0"/>
                <a:cs typeface="Times New Roman" pitchFamily="18" charset="0"/>
              </a:rPr>
              <a:t> </a:t>
            </a:r>
            <a:r>
              <a:rPr lang="ru-RU" sz="1000" b="1" dirty="0" smtClean="0">
                <a:solidFill>
                  <a:srgbClr val="000000"/>
                </a:solidFill>
                <a:latin typeface="Times New Roman" pitchFamily="18" charset="0"/>
                <a:ea typeface="Times New Roman" pitchFamily="18" charset="0"/>
                <a:cs typeface="Times New Roman" pitchFamily="18" charset="0"/>
              </a:rPr>
              <a:t> Особенность </a:t>
            </a:r>
            <a:r>
              <a:rPr lang="ru-RU" sz="1000" b="1" dirty="0" smtClean="0">
                <a:solidFill>
                  <a:srgbClr val="000000"/>
                </a:solidFill>
                <a:latin typeface="Times New Roman" pitchFamily="18" charset="0"/>
                <a:ea typeface="Times New Roman" pitchFamily="18" charset="0"/>
                <a:cs typeface="Times New Roman" pitchFamily="18" charset="0"/>
              </a:rPr>
              <a:t>башкирского костюма – его </a:t>
            </a:r>
            <a:r>
              <a:rPr lang="ru-RU" sz="1000" b="1" dirty="0" err="1" smtClean="0">
                <a:solidFill>
                  <a:srgbClr val="000000"/>
                </a:solidFill>
                <a:latin typeface="Times New Roman" pitchFamily="18" charset="0"/>
                <a:ea typeface="Times New Roman" pitchFamily="18" charset="0"/>
                <a:cs typeface="Times New Roman" pitchFamily="18" charset="0"/>
              </a:rPr>
              <a:t>многослойность</a:t>
            </a:r>
            <a:r>
              <a:rPr lang="ru-RU" sz="1000" b="1" dirty="0" smtClean="0">
                <a:solidFill>
                  <a:srgbClr val="000000"/>
                </a:solidFill>
                <a:latin typeface="Times New Roman" pitchFamily="18" charset="0"/>
                <a:ea typeface="Times New Roman" pitchFamily="18" charset="0"/>
                <a:cs typeface="Times New Roman" pitchFamily="18" charset="0"/>
              </a:rPr>
              <a:t>. </a:t>
            </a:r>
            <a:endParaRPr lang="ru-RU" sz="1000" b="1" dirty="0" smtClean="0">
              <a:latin typeface="Times New Roman" pitchFamily="18" charset="0"/>
              <a:cs typeface="Times New Roman" pitchFamily="18" charset="0"/>
            </a:endParaRPr>
          </a:p>
          <a:p>
            <a:pPr lvl="0" eaLnBrk="0" fontAlgn="t" hangingPunct="0">
              <a:spcBef>
                <a:spcPct val="0"/>
              </a:spcBef>
              <a:spcAft>
                <a:spcPct val="0"/>
              </a:spcAft>
            </a:pPr>
            <a:r>
              <a:rPr lang="ru-RU" sz="1000" b="1" dirty="0" smtClean="0">
                <a:solidFill>
                  <a:srgbClr val="000000"/>
                </a:solidFill>
                <a:latin typeface="Times New Roman" pitchFamily="18" charset="0"/>
                <a:ea typeface="Times New Roman" pitchFamily="18" charset="0"/>
                <a:cs typeface="Times New Roman" pitchFamily="18" charset="0"/>
              </a:rPr>
              <a:t>В своем наряде башкирская женщина выглядит удивительно красиво и монументально. Женщину, источник новой жизни, следовало оберегать на всех уровнях: голову, тело, ноги. Для каждого из этих уровней были свои обереги: красные коралловые нити, как символ непрерывной жизни, раковины каури, олицетворяющие женское начало и плодовитость, серебряные монеты, очищающие от любой порчи.</a:t>
            </a:r>
            <a:endParaRPr lang="ru-RU" sz="1000" b="1" dirty="0" smtClean="0">
              <a:latin typeface="Times New Roman" pitchFamily="18" charset="0"/>
              <a:cs typeface="Times New Roman" pitchFamily="18" charset="0"/>
            </a:endParaRPr>
          </a:p>
          <a:p>
            <a:pPr lvl="0" eaLnBrk="0" fontAlgn="t" hangingPunct="0">
              <a:spcBef>
                <a:spcPct val="0"/>
              </a:spcBef>
              <a:spcAft>
                <a:spcPct val="0"/>
              </a:spcAft>
            </a:pPr>
            <a:r>
              <a:rPr lang="ru-RU" sz="1000" b="1" dirty="0" smtClean="0">
                <a:solidFill>
                  <a:srgbClr val="000000"/>
                </a:solidFill>
                <a:latin typeface="Times New Roman" pitchFamily="18" charset="0"/>
                <a:ea typeface="Times New Roman" pitchFamily="18" charset="0"/>
                <a:cs typeface="Times New Roman" pitchFamily="18" charset="0"/>
              </a:rPr>
              <a:t>Основу женского башкирского костюма составляло платье </a:t>
            </a:r>
            <a:r>
              <a:rPr lang="ru-RU" sz="1000" b="1" dirty="0" err="1" smtClean="0">
                <a:solidFill>
                  <a:srgbClr val="000000"/>
                </a:solidFill>
                <a:latin typeface="Times New Roman" pitchFamily="18" charset="0"/>
                <a:ea typeface="Times New Roman" pitchFamily="18" charset="0"/>
                <a:cs typeface="Times New Roman" pitchFamily="18" charset="0"/>
              </a:rPr>
              <a:t>кулдэк</a:t>
            </a:r>
            <a:r>
              <a:rPr lang="ru-RU" sz="1000" b="1" dirty="0" smtClean="0">
                <a:solidFill>
                  <a:srgbClr val="000000"/>
                </a:solidFill>
                <a:latin typeface="Times New Roman" pitchFamily="18" charset="0"/>
                <a:ea typeface="Times New Roman" pitchFamily="18" charset="0"/>
                <a:cs typeface="Times New Roman" pitchFamily="18" charset="0"/>
              </a:rPr>
              <a:t> с оборками и вышивкой. Его шили с широкими проймами, большими квадратными ластовицами и отложным воротником. Вырез на груди стягивался шнурком. В начале ХХ века на </a:t>
            </a:r>
            <a:r>
              <a:rPr lang="ru-RU" sz="1000" b="1" dirty="0" err="1" smtClean="0">
                <a:solidFill>
                  <a:srgbClr val="000000"/>
                </a:solidFill>
                <a:latin typeface="Times New Roman" pitchFamily="18" charset="0"/>
                <a:ea typeface="Times New Roman" pitchFamily="18" charset="0"/>
                <a:cs typeface="Times New Roman" pitchFamily="18" charset="0"/>
              </a:rPr>
              <a:t>кулдэке</a:t>
            </a:r>
            <a:r>
              <a:rPr lang="ru-RU" sz="1000" b="1" dirty="0" smtClean="0">
                <a:solidFill>
                  <a:srgbClr val="000000"/>
                </a:solidFill>
                <a:latin typeface="Times New Roman" pitchFamily="18" charset="0"/>
                <a:ea typeface="Times New Roman" pitchFamily="18" charset="0"/>
                <a:cs typeface="Times New Roman" pitchFamily="18" charset="0"/>
              </a:rPr>
              <a:t> появляются манжеты и </a:t>
            </a:r>
            <a:r>
              <a:rPr lang="ru-RU" sz="1000" b="1" dirty="0" err="1" smtClean="0">
                <a:solidFill>
                  <a:srgbClr val="000000"/>
                </a:solidFill>
                <a:latin typeface="Times New Roman" pitchFamily="18" charset="0"/>
                <a:ea typeface="Times New Roman" pitchFamily="18" charset="0"/>
                <a:cs typeface="Times New Roman" pitchFamily="18" charset="0"/>
              </a:rPr>
              <a:t>защипы</a:t>
            </a:r>
            <a:r>
              <a:rPr lang="ru-RU" sz="1000" b="1" dirty="0" smtClean="0">
                <a:solidFill>
                  <a:srgbClr val="000000"/>
                </a:solidFill>
                <a:latin typeface="Times New Roman" pitchFamily="18" charset="0"/>
                <a:ea typeface="Times New Roman" pitchFamily="18" charset="0"/>
                <a:cs typeface="Times New Roman" pitchFamily="18" charset="0"/>
              </a:rPr>
              <a:t> на груди..</a:t>
            </a:r>
            <a:endParaRPr lang="ru-RU" sz="1000" b="1" dirty="0" smtClean="0">
              <a:latin typeface="Times New Roman" pitchFamily="18" charset="0"/>
              <a:cs typeface="Times New Roman" pitchFamily="18" charset="0"/>
            </a:endParaRPr>
          </a:p>
          <a:p>
            <a:pPr lvl="0" eaLnBrk="0" fontAlgn="t" hangingPunct="0">
              <a:spcBef>
                <a:spcPct val="0"/>
              </a:spcBef>
              <a:spcAft>
                <a:spcPct val="0"/>
              </a:spcAft>
            </a:pPr>
            <a:r>
              <a:rPr lang="ru-RU" sz="1000" b="1" dirty="0" smtClean="0">
                <a:solidFill>
                  <a:srgbClr val="000000"/>
                </a:solidFill>
                <a:latin typeface="Times New Roman" pitchFamily="18" charset="0"/>
                <a:ea typeface="Times New Roman" pitchFamily="18" charset="0"/>
                <a:cs typeface="Times New Roman" pitchFamily="18" charset="0"/>
              </a:rPr>
              <a:t>Отделка и все элементы женского костюма отличались богатством и роскошью. В женском наряде было столько серебра, бусин, раковин, что каждое движение башкирки сопровождалось мелодичным звоном, бряцанием, стуком, чтобы громкий шум отпугивал духов. Иногда к костюму пришивали еще и бубенчики</a:t>
            </a:r>
          </a:p>
          <a:p>
            <a:pPr lvl="0" eaLnBrk="0" fontAlgn="base" hangingPunct="0">
              <a:spcBef>
                <a:spcPct val="0"/>
              </a:spcBef>
              <a:spcAft>
                <a:spcPct val="0"/>
              </a:spcAft>
            </a:pPr>
            <a:r>
              <a:rPr lang="ru-RU" sz="1000" b="1" dirty="0" smtClean="0">
                <a:solidFill>
                  <a:srgbClr val="000000"/>
                </a:solidFill>
                <a:latin typeface="Times New Roman" pitchFamily="18" charset="0"/>
                <a:ea typeface="Times New Roman" pitchFamily="18" charset="0"/>
                <a:cs typeface="Times New Roman" pitchFamily="18" charset="0"/>
              </a:rPr>
              <a:t>   Замужние женщины на юге носили один из самых загадочных предметов башкирского женского костюма – </a:t>
            </a:r>
            <a:r>
              <a:rPr lang="ru-RU" sz="1000" b="1" dirty="0" err="1" smtClean="0">
                <a:solidFill>
                  <a:srgbClr val="000000"/>
                </a:solidFill>
                <a:latin typeface="Times New Roman" pitchFamily="18" charset="0"/>
                <a:ea typeface="Times New Roman" pitchFamily="18" charset="0"/>
                <a:cs typeface="Times New Roman" pitchFamily="18" charset="0"/>
              </a:rPr>
              <a:t>кашмау</a:t>
            </a:r>
            <a:r>
              <a:rPr lang="ru-RU" sz="1000" b="1" dirty="0" smtClean="0">
                <a:solidFill>
                  <a:srgbClr val="000000"/>
                </a:solidFill>
                <a:latin typeface="Times New Roman" pitchFamily="18" charset="0"/>
                <a:ea typeface="Times New Roman" pitchFamily="18" charset="0"/>
                <a:cs typeface="Times New Roman" pitchFamily="18" charset="0"/>
              </a:rPr>
              <a:t> – шапочку с отверстием на макушке, которая входила в один комплект с нагрудником. Кто-то связывает это отверстие с образом юрты, в крыше которой также есть окошечко для очага, и считает </a:t>
            </a:r>
            <a:r>
              <a:rPr lang="ru-RU" sz="1000" b="1" dirty="0" err="1" smtClean="0">
                <a:solidFill>
                  <a:srgbClr val="000000"/>
                </a:solidFill>
                <a:latin typeface="Times New Roman" pitchFamily="18" charset="0"/>
                <a:ea typeface="Times New Roman" pitchFamily="18" charset="0"/>
                <a:cs typeface="Times New Roman" pitchFamily="18" charset="0"/>
              </a:rPr>
              <a:t>кашмау</a:t>
            </a:r>
            <a:r>
              <a:rPr lang="ru-RU" sz="1000" b="1" dirty="0" smtClean="0">
                <a:solidFill>
                  <a:srgbClr val="000000"/>
                </a:solidFill>
                <a:latin typeface="Times New Roman" pitchFamily="18" charset="0"/>
                <a:ea typeface="Times New Roman" pitchFamily="18" charset="0"/>
                <a:cs typeface="Times New Roman" pitchFamily="18" charset="0"/>
              </a:rPr>
              <a:t> символом </a:t>
            </a:r>
            <a:r>
              <a:rPr kumimoji="0" lang="ru-RU" sz="10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кир</a:t>
            </a:r>
            <a:r>
              <a:rPr kumimoji="0" lang="ru-RU" sz="1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А кто-то считает, что это отверстие – проход для души. </a:t>
            </a:r>
            <a:r>
              <a:rPr kumimoji="0" lang="ru-RU" sz="10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Кашмау</a:t>
            </a:r>
            <a:r>
              <a:rPr kumimoji="0" lang="ru-RU" sz="1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шили из нескольких слоев красной ткани, она плотно облегала голову, а коралловые нити свободно свисали с нее и двигались в такт движениям головы. Лицо обрамляли монеты, а вдоль щек свисали чеканные подвески. На спину от </a:t>
            </a:r>
            <a:r>
              <a:rPr kumimoji="0" lang="ru-RU" sz="10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кашмау</a:t>
            </a:r>
            <a:r>
              <a:rPr kumimoji="0" lang="ru-RU" sz="1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спускалась длинная лента – </a:t>
            </a:r>
            <a:r>
              <a:rPr kumimoji="0" lang="ru-RU" sz="10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койрок</a:t>
            </a:r>
            <a:r>
              <a:rPr kumimoji="0" lang="ru-RU" sz="1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(хвост), расшитая бисером, с бахромой на конце, скрывающая косу </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899</Words>
  <Application>Microsoft Office PowerPoint</Application>
  <PresentationFormat>Экран (4:3)</PresentationFormat>
  <Paragraphs>44</Paragraphs>
  <Slides>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Тема Office</vt:lpstr>
      <vt:lpstr>Слайд 1</vt:lpstr>
      <vt:lpstr>Куклы в народных костюмах в  патриотическом уголке</vt:lpstr>
      <vt:lpstr>Калмыцкий женский народный костюм</vt:lpstr>
      <vt:lpstr>Русский женский народный костюм</vt:lpstr>
      <vt:lpstr>Башкирский женский народный костюм</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ACER</dc:creator>
  <cp:lastModifiedBy>ACER</cp:lastModifiedBy>
  <cp:revision>15</cp:revision>
  <dcterms:created xsi:type="dcterms:W3CDTF">2022-11-22T13:29:27Z</dcterms:created>
  <dcterms:modified xsi:type="dcterms:W3CDTF">2022-11-26T03:03:34Z</dcterms:modified>
</cp:coreProperties>
</file>